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96"/>
    <p:restoredTop sz="94552"/>
  </p:normalViewPr>
  <p:slideViewPr>
    <p:cSldViewPr snapToGrid="0" snapToObjects="1">
      <p:cViewPr varScale="1">
        <p:scale>
          <a:sx n="71" d="100"/>
          <a:sy n="71" d="100"/>
        </p:scale>
        <p:origin x="176" y="1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mn-lt"/>
        <a:ea typeface="+mn-ea"/>
        <a:cs typeface="+mn-cs"/>
        <a:sym typeface="Lucida Grande"/>
      </a:defRPr>
    </a:lvl1pPr>
    <a:lvl2pPr indent="228600" defTabSz="457200" latinLnBrk="0">
      <a:defRPr sz="2200">
        <a:latin typeface="+mn-lt"/>
        <a:ea typeface="+mn-ea"/>
        <a:cs typeface="+mn-cs"/>
        <a:sym typeface="Lucida Grande"/>
      </a:defRPr>
    </a:lvl2pPr>
    <a:lvl3pPr indent="457200" defTabSz="457200" latinLnBrk="0">
      <a:defRPr sz="2200">
        <a:latin typeface="+mn-lt"/>
        <a:ea typeface="+mn-ea"/>
        <a:cs typeface="+mn-cs"/>
        <a:sym typeface="Lucida Grande"/>
      </a:defRPr>
    </a:lvl3pPr>
    <a:lvl4pPr indent="685800" defTabSz="457200" latinLnBrk="0">
      <a:defRPr sz="2200">
        <a:latin typeface="+mn-lt"/>
        <a:ea typeface="+mn-ea"/>
        <a:cs typeface="+mn-cs"/>
        <a:sym typeface="Lucida Grande"/>
      </a:defRPr>
    </a:lvl4pPr>
    <a:lvl5pPr indent="914400" defTabSz="457200" latinLnBrk="0">
      <a:defRPr sz="2200">
        <a:latin typeface="+mn-lt"/>
        <a:ea typeface="+mn-ea"/>
        <a:cs typeface="+mn-cs"/>
        <a:sym typeface="Lucida Grande"/>
      </a:defRPr>
    </a:lvl5pPr>
    <a:lvl6pPr indent="1143000" defTabSz="457200" latinLnBrk="0">
      <a:defRPr sz="2200">
        <a:latin typeface="+mn-lt"/>
        <a:ea typeface="+mn-ea"/>
        <a:cs typeface="+mn-cs"/>
        <a:sym typeface="Lucida Grande"/>
      </a:defRPr>
    </a:lvl6pPr>
    <a:lvl7pPr indent="1371600" defTabSz="457200" latinLnBrk="0">
      <a:defRPr sz="2200">
        <a:latin typeface="+mn-lt"/>
        <a:ea typeface="+mn-ea"/>
        <a:cs typeface="+mn-cs"/>
        <a:sym typeface="Lucida Grande"/>
      </a:defRPr>
    </a:lvl7pPr>
    <a:lvl8pPr indent="1600200" defTabSz="457200" latinLnBrk="0">
      <a:defRPr sz="2200">
        <a:latin typeface="+mn-lt"/>
        <a:ea typeface="+mn-ea"/>
        <a:cs typeface="+mn-cs"/>
        <a:sym typeface="Lucida Grande"/>
      </a:defRPr>
    </a:lvl8pPr>
    <a:lvl9pPr indent="1828800" defTabSz="457200" latinLnBrk="0">
      <a:defRPr sz="22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pPr defTabSz="914400">
              <a:defRPr sz="1200">
                <a:latin typeface="Calibri"/>
                <a:ea typeface="Calibri"/>
                <a:cs typeface="Calibri"/>
                <a:sym typeface="Calibri"/>
              </a:defRPr>
            </a:pPr>
            <a:r>
              <a:t>Craniosacral therapy has descended from osteopathic medicine and medical doctors. Dr. Andrew Taylor Still was a surgeon during the Civil War. He noticed that the orthodox medical practices of his day were frequently ineffective and sometimes harmful. Dr. Still devoted the next thirty years of his life to studying the human body and finding alternative ways to treat disease. He was one of the first physicians of his day to promote the idea of preventive medicine and the philosophy that physicians should focus on treating the disease rather than just the symptoms.</a:t>
            </a:r>
          </a:p>
          <a:p>
            <a:pPr defTabSz="914400">
              <a:defRPr sz="1200">
                <a:latin typeface="Calibri"/>
                <a:ea typeface="Calibri"/>
                <a:cs typeface="Calibri"/>
                <a:sym typeface="Calibri"/>
              </a:defRPr>
            </a:pPr>
            <a:r>
              <a:t> </a:t>
            </a:r>
          </a:p>
          <a:p>
            <a:pPr defTabSz="914400">
              <a:defRPr sz="1200">
                <a:latin typeface="Calibri"/>
                <a:ea typeface="Calibri"/>
                <a:cs typeface="Calibri"/>
                <a:sym typeface="Calibri"/>
              </a:defRPr>
            </a:pPr>
            <a:r>
              <a:t>In 1874 Dr. Still founded the American School of Osteopathy. Dr. William Garner Sutherland was a senior student at ASO in 1899. Dr. Sutherland realized from observing a dismembered skull that the "bones were beveled like the gills of a fish for a primary respiration". From his studies Dr. Sutherland discovered the "five essential aspects of the primary respiratory system" the foundation for craniosacral therapy.</a:t>
            </a:r>
          </a:p>
          <a:p>
            <a:pPr defTabSz="914400">
              <a:defRPr sz="1200">
                <a:latin typeface="Calibri"/>
                <a:ea typeface="Calibri"/>
                <a:cs typeface="Calibri"/>
                <a:sym typeface="Calibri"/>
              </a:defRPr>
            </a:pPr>
            <a:endParaRPr/>
          </a:p>
          <a:p>
            <a:pPr defTabSz="914400">
              <a:defRPr sz="1200" b="1">
                <a:latin typeface="Calibri"/>
                <a:ea typeface="Calibri"/>
                <a:cs typeface="Calibri"/>
                <a:sym typeface="Calibri"/>
              </a:defRPr>
            </a:pPr>
            <a:r>
              <a:t>William Garner Sutherland, D.O. </a:t>
            </a:r>
            <a:r>
              <a:rPr b="0"/>
              <a:t>(1873–1954) was an American osteopathic physician and important figure in American osteopathic medicine. Several of his manual therapy techniques are still practiced today by practitioners of osteopathic medicine. Sutherland was the first osteopathic physician to conceptualize the cranial approach and teach it systematically. However, Sutherland acknowledged Andrew Taylor Still as the developer of all osteopathy, including the cranial approach. Sutherland was the first person to claim to feel a rhythmic shape change in the bones of the cranium. He later applied this movement to all body tissues and this movement as the agent of change in dysfunctional tissues. He later named this motion the body’s “Primary Respiration.”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pPr defTabSz="914400">
              <a:defRPr sz="1200">
                <a:latin typeface="Garamond"/>
                <a:ea typeface="Garamond"/>
                <a:cs typeface="Garamond"/>
                <a:sym typeface="Garamond"/>
              </a:defRPr>
            </a:pPr>
            <a:r>
              <a:t>The craniosacral system extends from the cranium (or skull) down to the bottom of the sacrum (tailbone). Since it encompasses the brain and spinal cord, it governs the health of the nervous system, which influences every other system in the whole body.</a:t>
            </a:r>
          </a:p>
          <a:p>
            <a:pPr defTabSz="914400">
              <a:defRPr sz="1200">
                <a:latin typeface="Garamond"/>
                <a:ea typeface="Garamond"/>
                <a:cs typeface="Garamond"/>
                <a:sym typeface="Garamond"/>
              </a:defRPr>
            </a:pPr>
            <a:endParaRPr/>
          </a:p>
          <a:p>
            <a:pPr defTabSz="914400">
              <a:defRPr sz="1200">
                <a:latin typeface="Calibri"/>
                <a:ea typeface="Calibri"/>
                <a:cs typeface="Calibri"/>
                <a:sym typeface="Calibri"/>
              </a:defRPr>
            </a:pPr>
            <a:r>
              <a:t>As practitioners, we learn to attune and feel this movement of the craniosacral system. It takes about two years to learn and deepen one’s palpitation skills and understanding of the craniosacral therapy.</a:t>
            </a:r>
          </a:p>
          <a:p>
            <a:pPr defTabSz="914400">
              <a:defRPr sz="1200">
                <a:latin typeface="Calibri"/>
                <a:ea typeface="Calibri"/>
                <a:cs typeface="Calibri"/>
                <a:sym typeface="Calibri"/>
              </a:defRPr>
            </a:pPr>
            <a:endParaRPr/>
          </a:p>
          <a:p>
            <a:pPr defTabSz="914400">
              <a:defRPr sz="1200">
                <a:latin typeface="Calibri"/>
                <a:ea typeface="Calibri"/>
                <a:cs typeface="Calibri"/>
                <a:sym typeface="Calibri"/>
              </a:defRPr>
            </a:pPr>
            <a:r>
              <a:t>The craniosacral system is one of the first things formed in a new life, the brain and spinal column containing the nervous system. Encasing this system is a membrane: Dura mater, and bathing this system is cerebral spinal fluid, or CSF. This fluid has an inherent movement just as your heartbeat and respiration does. </a:t>
            </a:r>
          </a:p>
          <a:p>
            <a:pPr defTabSz="914400">
              <a:defRPr sz="1200">
                <a:latin typeface="Calibri"/>
                <a:ea typeface="Calibri"/>
                <a:cs typeface="Calibri"/>
                <a:sym typeface="Calibri"/>
              </a:defRPr>
            </a:pPr>
            <a:r>
              <a:t> </a:t>
            </a:r>
          </a:p>
          <a:p>
            <a:pPr defTabSz="914400">
              <a:defRPr sz="1200">
                <a:latin typeface="Calibri"/>
                <a:ea typeface="Calibri"/>
                <a:cs typeface="Calibri"/>
                <a:sym typeface="Calibri"/>
              </a:defRPr>
            </a:pPr>
            <a:r>
              <a:t>The movement of the fluid is called “primary respiration” because it was formed before the lungs. The greater volume of CSF moves between your cranium/head and sacrum/tailbone and all the bones, organs and systems of the body have a relationship with this inherent movement.</a:t>
            </a:r>
            <a:b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Body Level One…"/>
          <p:cNvSpPr txBox="1">
            <a:spLocks noGrp="1"/>
          </p:cNvSpPr>
          <p:nvPr>
            <p:ph type="body" sz="quarter" idx="1"/>
          </p:nvPr>
        </p:nvSpPr>
        <p:spPr>
          <a:xfrm>
            <a:off x="6172200" y="1681163"/>
            <a:ext cx="5183188" cy="823914"/>
          </a:xfrm>
          <a:prstGeom prst="rect">
            <a:avLst/>
          </a:prstGeom>
        </p:spPr>
        <p:txBody>
          <a:bodyPr anchor="b"/>
          <a:lstStyle/>
          <a:p>
            <a:r>
              <a:t>Body Level One</a:t>
            </a:r>
          </a:p>
          <a:p>
            <a:pPr lvl="1"/>
            <a:r>
              <a:t>Body Level Two</a:t>
            </a:r>
          </a:p>
          <a:p>
            <a:pPr lvl="2"/>
            <a:r>
              <a:t>Body Level Three</a:t>
            </a:r>
          </a:p>
          <a:p>
            <a:pPr lvl="3"/>
            <a:r>
              <a:t>Body Level Four</a:t>
            </a:r>
          </a:p>
          <a:p>
            <a:pPr lvl="4"/>
            <a:r>
              <a:t>Body Level Five</a:t>
            </a:r>
          </a:p>
        </p:txBody>
      </p:sp>
      <p:sp>
        <p:nvSpPr>
          <p:cNvPr id="4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9" name="Body Level One…"/>
          <p:cNvSpPr txBox="1">
            <a:spLocks noGrp="1"/>
          </p:cNvSpPr>
          <p:nvPr>
            <p:ph type="body" sz="quarter" idx="13"/>
          </p:nvPr>
        </p:nvSpPr>
        <p:spPr>
          <a:xfrm>
            <a:off x="839787" y="1681163"/>
            <a:ext cx="5157790" cy="823914"/>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Body Level One…"/>
          <p:cNvSpPr txBox="1">
            <a:spLocks noGrp="1"/>
          </p:cNvSpPr>
          <p:nvPr>
            <p:ph type="body" sz="quarter" idx="1"/>
          </p:nvPr>
        </p:nvSpPr>
        <p:spPr>
          <a:xfrm>
            <a:off x="839787" y="2057400"/>
            <a:ext cx="3932238" cy="3811588"/>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7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4" name="Body Level One…"/>
          <p:cNvSpPr txBox="1">
            <a:spLocks noGrp="1"/>
          </p:cNvSpPr>
          <p:nvPr>
            <p:ph type="body" sz="half" idx="13"/>
          </p:nvPr>
        </p:nvSpPr>
        <p:spPr>
          <a:xfrm>
            <a:off x="5183187" y="987425"/>
            <a:ext cx="6172202" cy="4873625"/>
          </a:xfrm>
          <a:prstGeom prst="rect">
            <a:avLst/>
          </a:prstGeom>
        </p:spPr>
        <p:txBody>
          <a:bodyPr/>
          <a:lstStyle/>
          <a:p>
            <a:pPr>
              <a:defRPr sz="32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Image"/>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8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04293"/>
            <a:ext cx="258623"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1.png" descr="image1.png"/>
          <p:cNvPicPr>
            <a:picLocks noChangeAspect="1"/>
          </p:cNvPicPr>
          <p:nvPr/>
        </p:nvPicPr>
        <p:blipFill>
          <a:blip r:embed="rId2">
            <a:extLst/>
          </a:blip>
          <a:stretch>
            <a:fillRect/>
          </a:stretch>
        </p:blipFill>
        <p:spPr>
          <a:xfrm>
            <a:off x="-9020" y="0"/>
            <a:ext cx="12192001" cy="6858000"/>
          </a:xfrm>
          <a:prstGeom prst="rect">
            <a:avLst/>
          </a:prstGeom>
          <a:ln w="12700">
            <a:miter lim="400000"/>
          </a:ln>
        </p:spPr>
      </p:pic>
      <p:sp>
        <p:nvSpPr>
          <p:cNvPr id="95" name="Rectangle"/>
          <p:cNvSpPr/>
          <p:nvPr/>
        </p:nvSpPr>
        <p:spPr>
          <a:xfrm>
            <a:off x="-35858" y="1434051"/>
            <a:ext cx="12212898" cy="2817860"/>
          </a:xfrm>
          <a:prstGeom prst="rect">
            <a:avLst/>
          </a:prstGeom>
          <a:solidFill>
            <a:srgbClr val="2871CF"/>
          </a:solidFill>
          <a:ln w="12700">
            <a:miter lim="400000"/>
          </a:ln>
        </p:spPr>
        <p:txBody>
          <a:bodyPr lIns="45718" tIns="45718" rIns="45718" bIns="45718" anchor="ctr"/>
          <a:lstStyle/>
          <a:p>
            <a:pPr algn="ctr">
              <a:defRPr>
                <a:solidFill>
                  <a:srgbClr val="FFFFFF"/>
                </a:solidFill>
              </a:defRPr>
            </a:pPr>
            <a:endParaRPr/>
          </a:p>
        </p:txBody>
      </p:sp>
      <p:sp>
        <p:nvSpPr>
          <p:cNvPr id="96" name="FEEL THE CALM"/>
          <p:cNvSpPr txBox="1">
            <a:spLocks noGrp="1"/>
          </p:cNvSpPr>
          <p:nvPr>
            <p:ph type="ctrTitle"/>
          </p:nvPr>
        </p:nvSpPr>
        <p:spPr>
          <a:xfrm>
            <a:off x="1381660" y="1987893"/>
            <a:ext cx="10082463" cy="1123128"/>
          </a:xfrm>
          <a:prstGeom prst="rect">
            <a:avLst/>
          </a:prstGeom>
        </p:spPr>
        <p:txBody>
          <a:bodyPr/>
          <a:lstStyle>
            <a:lvl1pPr>
              <a:defRPr sz="6500" spc="2400">
                <a:solidFill>
                  <a:srgbClr val="D7E6F4"/>
                </a:solidFill>
                <a:latin typeface="Calibri"/>
                <a:ea typeface="Calibri"/>
                <a:cs typeface="Calibri"/>
                <a:sym typeface="Calibri"/>
              </a:defRPr>
            </a:lvl1pPr>
          </a:lstStyle>
          <a:p>
            <a:r>
              <a:t>FEEL THE CALM</a:t>
            </a:r>
          </a:p>
        </p:txBody>
      </p:sp>
      <p:sp>
        <p:nvSpPr>
          <p:cNvPr id="97" name="Biodynamic Craniosacral Therapy"/>
          <p:cNvSpPr txBox="1">
            <a:spLocks noGrp="1"/>
          </p:cNvSpPr>
          <p:nvPr>
            <p:ph type="subTitle" sz="quarter" idx="1"/>
          </p:nvPr>
        </p:nvSpPr>
        <p:spPr>
          <a:xfrm>
            <a:off x="772057" y="3123649"/>
            <a:ext cx="11020929" cy="989825"/>
          </a:xfrm>
          <a:prstGeom prst="rect">
            <a:avLst/>
          </a:prstGeom>
        </p:spPr>
        <p:txBody>
          <a:bodyPr/>
          <a:lstStyle>
            <a:lvl1pPr>
              <a:defRPr sz="5000" b="1">
                <a:solidFill>
                  <a:srgbClr val="FFFFFF"/>
                </a:solidFill>
              </a:defRPr>
            </a:lvl1pPr>
          </a:lstStyle>
          <a:p>
            <a:r>
              <a:t>Biodynamic Craniosacral Therapy</a:t>
            </a:r>
          </a:p>
        </p:txBody>
      </p:sp>
      <p:sp>
        <p:nvSpPr>
          <p:cNvPr id="6" name="TextBox 5">
            <a:extLst>
              <a:ext uri="{FF2B5EF4-FFF2-40B4-BE49-F238E27FC236}">
                <a16:creationId xmlns:a16="http://schemas.microsoft.com/office/drawing/2014/main" id="{9F32EB51-0D6D-064B-94D9-A44209B184F9}"/>
              </a:ext>
            </a:extLst>
          </p:cNvPr>
          <p:cNvSpPr txBox="1"/>
          <p:nvPr/>
        </p:nvSpPr>
        <p:spPr>
          <a:xfrm>
            <a:off x="3894135" y="5526073"/>
            <a:ext cx="3713393" cy="553998"/>
          </a:xfrm>
          <a:prstGeom prst="rect">
            <a:avLst/>
          </a:prstGeom>
          <a:noFill/>
        </p:spPr>
        <p:txBody>
          <a:bodyPr wrap="square" rtlCol="0">
            <a:spAutoFit/>
          </a:bodyPr>
          <a:lstStyle/>
          <a:p>
            <a:pPr algn="ctr"/>
            <a:r>
              <a:rPr lang="en-US" sz="3000" i="1" dirty="0">
                <a:solidFill>
                  <a:schemeClr val="bg1"/>
                </a:solidFill>
              </a:rPr>
              <a:t>Your Name, RCST®</a:t>
            </a:r>
          </a:p>
        </p:txBody>
      </p:sp>
      <p:sp>
        <p:nvSpPr>
          <p:cNvPr id="7" name="TextBox 6">
            <a:extLst>
              <a:ext uri="{FF2B5EF4-FFF2-40B4-BE49-F238E27FC236}">
                <a16:creationId xmlns:a16="http://schemas.microsoft.com/office/drawing/2014/main" id="{2504CDAC-D49D-0444-B038-53F08351D62F}"/>
              </a:ext>
            </a:extLst>
          </p:cNvPr>
          <p:cNvSpPr txBox="1"/>
          <p:nvPr/>
        </p:nvSpPr>
        <p:spPr>
          <a:xfrm>
            <a:off x="61893" y="6560388"/>
            <a:ext cx="3546389" cy="2333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Calibri"/>
                <a:ea typeface="Calibri"/>
                <a:cs typeface="Calibri"/>
                <a:sym typeface="Calibri"/>
              </a:rPr>
              <a:t>© 2021 Biodynamic Craniosacral Therapy Association of North America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3B45FEAF-422D-4370-BB56-FB821D505AD3-L0-001.jpeg" descr="3B45FEAF-422D-4370-BB56-FB821D505AD3-L0-001.jpeg"/>
          <p:cNvPicPr>
            <a:picLocks noChangeAspect="1"/>
          </p:cNvPicPr>
          <p:nvPr/>
        </p:nvPicPr>
        <p:blipFill>
          <a:blip r:embed="rId2">
            <a:extLst/>
          </a:blip>
          <a:srcRect l="7726" r="8620"/>
          <a:stretch>
            <a:fillRect/>
          </a:stretch>
        </p:blipFill>
        <p:spPr>
          <a:xfrm>
            <a:off x="-1" y="1"/>
            <a:ext cx="9017569" cy="6858001"/>
          </a:xfrm>
          <a:prstGeom prst="rect">
            <a:avLst/>
          </a:prstGeom>
          <a:ln w="12700">
            <a:miter lim="400000"/>
          </a:ln>
        </p:spPr>
      </p:pic>
      <p:sp>
        <p:nvSpPr>
          <p:cNvPr id="162" name="Rectangle"/>
          <p:cNvSpPr/>
          <p:nvPr/>
        </p:nvSpPr>
        <p:spPr>
          <a:xfrm>
            <a:off x="7267075" y="1"/>
            <a:ext cx="4924925" cy="6858001"/>
          </a:xfrm>
          <a:prstGeom prst="rect">
            <a:avLst/>
          </a:prstGeom>
          <a:solidFill>
            <a:srgbClr val="2871CF"/>
          </a:solidFill>
          <a:ln w="12700">
            <a:miter lim="400000"/>
          </a:ln>
        </p:spPr>
        <p:txBody>
          <a:bodyPr lIns="45718" tIns="45718" rIns="45718" bIns="45718" anchor="ctr"/>
          <a:lstStyle/>
          <a:p>
            <a:pPr algn="ctr">
              <a:defRPr>
                <a:solidFill>
                  <a:srgbClr val="FFFFFF"/>
                </a:solidFill>
              </a:defRPr>
            </a:pPr>
            <a:endParaRPr/>
          </a:p>
        </p:txBody>
      </p:sp>
      <p:sp>
        <p:nvSpPr>
          <p:cNvPr id="163" name="The Value of BCST…"/>
          <p:cNvSpPr txBox="1"/>
          <p:nvPr/>
        </p:nvSpPr>
        <p:spPr>
          <a:xfrm>
            <a:off x="7701815" y="1627845"/>
            <a:ext cx="4490185" cy="2942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90000"/>
              </a:lnSpc>
              <a:spcBef>
                <a:spcPts val="1000"/>
              </a:spcBef>
              <a:defRPr sz="3600" b="1">
                <a:solidFill>
                  <a:srgbClr val="FFFFFF"/>
                </a:solidFill>
              </a:defRPr>
            </a:pPr>
            <a:r>
              <a:t>The Value of BCST</a:t>
            </a:r>
            <a:endParaRPr sz="2800"/>
          </a:p>
          <a:p>
            <a:pPr>
              <a:lnSpc>
                <a:spcPct val="90000"/>
              </a:lnSpc>
              <a:spcBef>
                <a:spcPts val="1000"/>
              </a:spcBef>
              <a:defRPr sz="2800" b="1">
                <a:solidFill>
                  <a:srgbClr val="FFFFFF"/>
                </a:solidFill>
              </a:defRPr>
            </a:pPr>
            <a:endParaRPr sz="2800"/>
          </a:p>
          <a:p>
            <a:pPr>
              <a:lnSpc>
                <a:spcPct val="90000"/>
              </a:lnSpc>
              <a:spcBef>
                <a:spcPts val="1000"/>
              </a:spcBef>
              <a:defRPr sz="2400">
                <a:solidFill>
                  <a:srgbClr val="FFFFFF"/>
                </a:solidFill>
              </a:defRPr>
            </a:pPr>
            <a:r>
              <a:t>The strength of BCST lies in its ability to access your natural vitality, which helps to restore health in all dimensions of your overall well-being.  </a:t>
            </a:r>
          </a:p>
        </p:txBody>
      </p:sp>
      <p:sp>
        <p:nvSpPr>
          <p:cNvPr id="5" name="TextBox 4">
            <a:extLst>
              <a:ext uri="{FF2B5EF4-FFF2-40B4-BE49-F238E27FC236}">
                <a16:creationId xmlns:a16="http://schemas.microsoft.com/office/drawing/2014/main" id="{3724ED7D-C677-EF49-A321-8F35B563042F}"/>
              </a:ext>
            </a:extLst>
          </p:cNvPr>
          <p:cNvSpPr txBox="1"/>
          <p:nvPr/>
        </p:nvSpPr>
        <p:spPr>
          <a:xfrm>
            <a:off x="61893" y="6560388"/>
            <a:ext cx="3546389" cy="2333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Calibri"/>
                <a:ea typeface="Calibri"/>
                <a:cs typeface="Calibri"/>
                <a:sym typeface="Calibri"/>
              </a:rPr>
              <a:t>© 2021 Biodynamic Craniosacral Therapy Association of North America</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photo"/>
          <p:cNvSpPr txBox="1"/>
          <p:nvPr/>
        </p:nvSpPr>
        <p:spPr>
          <a:xfrm>
            <a:off x="1468468" y="2495655"/>
            <a:ext cx="3704515" cy="56133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3000" b="1" i="1"/>
            </a:lvl1pPr>
          </a:lstStyle>
          <a:p>
            <a:r>
              <a:t>Placeholder photo</a:t>
            </a:r>
          </a:p>
        </p:txBody>
      </p:sp>
      <p:sp>
        <p:nvSpPr>
          <p:cNvPr id="166" name="Biodynamic Perception Exercise"/>
          <p:cNvSpPr txBox="1"/>
          <p:nvPr/>
        </p:nvSpPr>
        <p:spPr>
          <a:xfrm>
            <a:off x="6832503" y="2376900"/>
            <a:ext cx="3519812" cy="1549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nSpc>
                <a:spcPct val="90000"/>
              </a:lnSpc>
              <a:spcBef>
                <a:spcPts val="1000"/>
              </a:spcBef>
              <a:defRPr sz="3400" b="1">
                <a:solidFill>
                  <a:srgbClr val="2871CF"/>
                </a:solidFill>
              </a:defRPr>
            </a:lvl1pPr>
          </a:lstStyle>
          <a:p>
            <a:r>
              <a:t>Biodynamic Perception Exercise</a:t>
            </a:r>
          </a:p>
        </p:txBody>
      </p:sp>
      <p:pic>
        <p:nvPicPr>
          <p:cNvPr id="167" name="CB45940B-8EE0-4A5E-86AF-EC0531113E59-L0-001.jpeg" descr="CB45940B-8EE0-4A5E-86AF-EC0531113E59-L0-001.jpeg"/>
          <p:cNvPicPr>
            <a:picLocks noChangeAspect="1"/>
          </p:cNvPicPr>
          <p:nvPr/>
        </p:nvPicPr>
        <p:blipFill>
          <a:blip r:embed="rId2">
            <a:extLst/>
          </a:blip>
          <a:stretch>
            <a:fillRect/>
          </a:stretch>
        </p:blipFill>
        <p:spPr>
          <a:xfrm>
            <a:off x="0" y="0"/>
            <a:ext cx="5172982" cy="6897311"/>
          </a:xfrm>
          <a:prstGeom prst="rect">
            <a:avLst/>
          </a:prstGeom>
          <a:ln w="12700">
            <a:miter lim="400000"/>
          </a:ln>
        </p:spPr>
      </p:pic>
      <p:sp>
        <p:nvSpPr>
          <p:cNvPr id="5" name="TextBox 4">
            <a:extLst>
              <a:ext uri="{FF2B5EF4-FFF2-40B4-BE49-F238E27FC236}">
                <a16:creationId xmlns:a16="http://schemas.microsoft.com/office/drawing/2014/main" id="{856305B7-4CAB-D44C-96AB-E4050A600CB1}"/>
              </a:ext>
            </a:extLst>
          </p:cNvPr>
          <p:cNvSpPr txBox="1"/>
          <p:nvPr/>
        </p:nvSpPr>
        <p:spPr>
          <a:xfrm>
            <a:off x="98964" y="6585102"/>
            <a:ext cx="3546389" cy="2333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Calibri"/>
                <a:ea typeface="Calibri"/>
                <a:cs typeface="Calibri"/>
                <a:sym typeface="Calibri"/>
              </a:rPr>
              <a:t>© 2021 Biodynamic Craniosacral Therapy Association of North America</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Biodynamic Craniosacral Therapy Association of North America (BCTA/NA)…"/>
          <p:cNvSpPr txBox="1"/>
          <p:nvPr/>
        </p:nvSpPr>
        <p:spPr>
          <a:xfrm>
            <a:off x="5288308" y="935473"/>
            <a:ext cx="5482032" cy="284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90000"/>
              </a:lnSpc>
              <a:spcBef>
                <a:spcPts val="1000"/>
              </a:spcBef>
              <a:defRPr sz="2400" b="1">
                <a:solidFill>
                  <a:srgbClr val="2871CF"/>
                </a:solidFill>
              </a:defRPr>
            </a:pPr>
            <a:r>
              <a:t>Biodynamic Craniosacral Therapy Association of North America (BCTA/NA)</a:t>
            </a:r>
            <a:endParaRPr sz="2800"/>
          </a:p>
          <a:p>
            <a:pPr>
              <a:lnSpc>
                <a:spcPct val="90000"/>
              </a:lnSpc>
              <a:spcBef>
                <a:spcPts val="1000"/>
              </a:spcBef>
              <a:defRPr sz="2400" b="1">
                <a:solidFill>
                  <a:srgbClr val="2871CF"/>
                </a:solidFill>
              </a:defRPr>
            </a:pPr>
            <a:r>
              <a:t>www.craniosacraltherapy.org</a:t>
            </a:r>
            <a:endParaRPr sz="2800"/>
          </a:p>
          <a:p>
            <a:pPr>
              <a:lnSpc>
                <a:spcPct val="90000"/>
              </a:lnSpc>
              <a:spcBef>
                <a:spcPts val="1000"/>
              </a:spcBef>
              <a:defRPr sz="2000">
                <a:solidFill>
                  <a:srgbClr val="2871CF"/>
                </a:solidFill>
              </a:defRPr>
            </a:pPr>
            <a:br>
              <a:rPr sz="2800" b="1"/>
            </a:br>
            <a:r>
              <a:t>Free articles, videos, settling meditations</a:t>
            </a:r>
            <a:endParaRPr sz="2800"/>
          </a:p>
          <a:p>
            <a:pPr>
              <a:lnSpc>
                <a:spcPct val="90000"/>
              </a:lnSpc>
              <a:spcBef>
                <a:spcPts val="1000"/>
              </a:spcBef>
              <a:defRPr sz="2000">
                <a:solidFill>
                  <a:srgbClr val="2871CF"/>
                </a:solidFill>
              </a:defRPr>
            </a:pPr>
            <a:r>
              <a:t>BCST class information</a:t>
            </a:r>
            <a:endParaRPr sz="2800"/>
          </a:p>
          <a:p>
            <a:pPr>
              <a:lnSpc>
                <a:spcPct val="90000"/>
              </a:lnSpc>
              <a:spcBef>
                <a:spcPts val="1000"/>
              </a:spcBef>
              <a:defRPr sz="2000">
                <a:solidFill>
                  <a:srgbClr val="2871CF"/>
                </a:solidFill>
              </a:defRPr>
            </a:pPr>
            <a:r>
              <a:t>Practitioner directory</a:t>
            </a:r>
          </a:p>
        </p:txBody>
      </p:sp>
      <p:sp>
        <p:nvSpPr>
          <p:cNvPr id="170" name="&lt;add your own contact information here&gt;"/>
          <p:cNvSpPr txBox="1"/>
          <p:nvPr/>
        </p:nvSpPr>
        <p:spPr>
          <a:xfrm>
            <a:off x="5353768" y="4493597"/>
            <a:ext cx="6014448" cy="424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90000"/>
              </a:lnSpc>
              <a:spcBef>
                <a:spcPts val="1000"/>
              </a:spcBef>
              <a:defRPr sz="2400" i="1">
                <a:solidFill>
                  <a:srgbClr val="C00000"/>
                </a:solidFill>
              </a:defRPr>
            </a:lvl1pPr>
          </a:lstStyle>
          <a:p>
            <a:r>
              <a:rPr dirty="0"/>
              <a:t>&lt;Add your own website and contact info here&gt;</a:t>
            </a:r>
          </a:p>
        </p:txBody>
      </p:sp>
      <p:pic>
        <p:nvPicPr>
          <p:cNvPr id="171" name="00197790-8BE5-4911-AF72-E13810E45A7D-L0-001.jpeg" descr="00197790-8BE5-4911-AF72-E13810E45A7D-L0-001.jpeg"/>
          <p:cNvPicPr>
            <a:picLocks noChangeAspect="1"/>
          </p:cNvPicPr>
          <p:nvPr/>
        </p:nvPicPr>
        <p:blipFill>
          <a:blip r:embed="rId2">
            <a:extLst/>
          </a:blip>
          <a:stretch>
            <a:fillRect/>
          </a:stretch>
        </p:blipFill>
        <p:spPr>
          <a:xfrm>
            <a:off x="33553" y="0"/>
            <a:ext cx="4604949" cy="6906270"/>
          </a:xfrm>
          <a:prstGeom prst="rect">
            <a:avLst/>
          </a:prstGeom>
          <a:ln w="12700">
            <a:miter lim="400000"/>
          </a:ln>
        </p:spPr>
      </p:pic>
      <p:sp>
        <p:nvSpPr>
          <p:cNvPr id="172" name="Rectangle"/>
          <p:cNvSpPr/>
          <p:nvPr/>
        </p:nvSpPr>
        <p:spPr>
          <a:xfrm>
            <a:off x="45544" y="761589"/>
            <a:ext cx="3962102" cy="1713042"/>
          </a:xfrm>
          <a:prstGeom prst="rect">
            <a:avLst/>
          </a:prstGeom>
          <a:solidFill>
            <a:srgbClr val="2871CF"/>
          </a:solidFill>
          <a:ln w="12700">
            <a:miter lim="400000"/>
          </a:ln>
        </p:spPr>
        <p:txBody>
          <a:bodyPr lIns="45718" tIns="45718" rIns="45718" bIns="45718" anchor="ctr"/>
          <a:lstStyle/>
          <a:p>
            <a:pPr algn="ctr">
              <a:defRPr sz="4000" b="1">
                <a:solidFill>
                  <a:srgbClr val="FFFFFF"/>
                </a:solidFill>
              </a:defRPr>
            </a:pPr>
            <a:endParaRPr/>
          </a:p>
        </p:txBody>
      </p:sp>
      <p:sp>
        <p:nvSpPr>
          <p:cNvPr id="173" name="How To…"/>
          <p:cNvSpPr txBox="1"/>
          <p:nvPr/>
        </p:nvSpPr>
        <p:spPr>
          <a:xfrm>
            <a:off x="744337" y="966871"/>
            <a:ext cx="2841116" cy="1280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90000"/>
              </a:lnSpc>
              <a:spcBef>
                <a:spcPts val="1000"/>
              </a:spcBef>
              <a:defRPr sz="3600" b="1">
                <a:solidFill>
                  <a:srgbClr val="FFFFFF"/>
                </a:solidFill>
              </a:defRPr>
            </a:pPr>
            <a:r>
              <a:t>How To </a:t>
            </a:r>
            <a:endParaRPr sz="4000"/>
          </a:p>
          <a:p>
            <a:pPr>
              <a:lnSpc>
                <a:spcPct val="90000"/>
              </a:lnSpc>
              <a:spcBef>
                <a:spcPts val="1000"/>
              </a:spcBef>
              <a:defRPr sz="3600" b="1">
                <a:solidFill>
                  <a:srgbClr val="FFFFFF"/>
                </a:solidFill>
              </a:defRPr>
            </a:pPr>
            <a:r>
              <a:t>Learn More</a:t>
            </a:r>
          </a:p>
        </p:txBody>
      </p:sp>
      <p:sp>
        <p:nvSpPr>
          <p:cNvPr id="7" name="TextBox 6">
            <a:extLst>
              <a:ext uri="{FF2B5EF4-FFF2-40B4-BE49-F238E27FC236}">
                <a16:creationId xmlns:a16="http://schemas.microsoft.com/office/drawing/2014/main" id="{960ECD91-8B9A-4046-8A92-82B3630A8998}"/>
              </a:ext>
            </a:extLst>
          </p:cNvPr>
          <p:cNvSpPr txBox="1"/>
          <p:nvPr/>
        </p:nvSpPr>
        <p:spPr>
          <a:xfrm>
            <a:off x="111321" y="6585102"/>
            <a:ext cx="3546389" cy="2333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Calibri"/>
                <a:ea typeface="Calibri"/>
                <a:cs typeface="Calibri"/>
                <a:sym typeface="Calibri"/>
              </a:rPr>
              <a:t>© 2021 Biodynamic Craniosacral Therapy Association of North America</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image2.png" descr="image2.png"/>
          <p:cNvPicPr>
            <a:picLocks noChangeAspect="1"/>
          </p:cNvPicPr>
          <p:nvPr/>
        </p:nvPicPr>
        <p:blipFill>
          <a:blip r:embed="rId2">
            <a:extLst/>
          </a:blip>
          <a:stretch>
            <a:fillRect/>
          </a:stretch>
        </p:blipFill>
        <p:spPr>
          <a:xfrm>
            <a:off x="-16043" y="-8022"/>
            <a:ext cx="5422233" cy="6858002"/>
          </a:xfrm>
          <a:prstGeom prst="rect">
            <a:avLst/>
          </a:prstGeom>
          <a:ln w="12700">
            <a:miter lim="400000"/>
          </a:ln>
        </p:spPr>
      </p:pic>
      <p:sp>
        <p:nvSpPr>
          <p:cNvPr id="100" name="Rectangle"/>
          <p:cNvSpPr/>
          <p:nvPr/>
        </p:nvSpPr>
        <p:spPr>
          <a:xfrm>
            <a:off x="-16044" y="48128"/>
            <a:ext cx="5390152" cy="6801852"/>
          </a:xfrm>
          <a:prstGeom prst="rect">
            <a:avLst/>
          </a:prstGeom>
          <a:solidFill>
            <a:srgbClr val="2871CF">
              <a:alpha val="36000"/>
            </a:srgbClr>
          </a:solidFill>
          <a:ln w="12700">
            <a:miter lim="400000"/>
          </a:ln>
        </p:spPr>
        <p:txBody>
          <a:bodyPr lIns="45718" tIns="45718" rIns="45718" bIns="45718" anchor="ctr"/>
          <a:lstStyle/>
          <a:p>
            <a:pPr algn="ctr">
              <a:defRPr>
                <a:solidFill>
                  <a:srgbClr val="FFFFFF"/>
                </a:solidFill>
              </a:defRPr>
            </a:pPr>
            <a:endParaRPr/>
          </a:p>
        </p:txBody>
      </p:sp>
      <p:sp>
        <p:nvSpPr>
          <p:cNvPr id="101" name="Rectangle"/>
          <p:cNvSpPr/>
          <p:nvPr/>
        </p:nvSpPr>
        <p:spPr>
          <a:xfrm>
            <a:off x="-1" y="2032000"/>
            <a:ext cx="4957014" cy="2247900"/>
          </a:xfrm>
          <a:prstGeom prst="rect">
            <a:avLst/>
          </a:prstGeom>
          <a:solidFill>
            <a:srgbClr val="2871CF"/>
          </a:solidFill>
          <a:ln w="12700">
            <a:miter lim="400000"/>
          </a:ln>
        </p:spPr>
        <p:txBody>
          <a:bodyPr lIns="45718" tIns="45718" rIns="45718" bIns="45718" anchor="ctr"/>
          <a:lstStyle/>
          <a:p>
            <a:pPr algn="ctr">
              <a:defRPr>
                <a:solidFill>
                  <a:srgbClr val="FFFFFF"/>
                </a:solidFill>
              </a:defRPr>
            </a:pPr>
            <a:endParaRPr/>
          </a:p>
        </p:txBody>
      </p:sp>
      <p:sp>
        <p:nvSpPr>
          <p:cNvPr id="102" name="Discussion Topics"/>
          <p:cNvSpPr txBox="1"/>
          <p:nvPr/>
        </p:nvSpPr>
        <p:spPr>
          <a:xfrm>
            <a:off x="-1" y="2771006"/>
            <a:ext cx="4957014" cy="650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3600" b="1">
                <a:solidFill>
                  <a:srgbClr val="FFFFFF"/>
                </a:solidFill>
              </a:defRPr>
            </a:lvl1pPr>
          </a:lstStyle>
          <a:p>
            <a:r>
              <a:t>Discussion Topics</a:t>
            </a:r>
          </a:p>
        </p:txBody>
      </p:sp>
      <p:sp>
        <p:nvSpPr>
          <p:cNvPr id="103" name="My Story…"/>
          <p:cNvSpPr txBox="1"/>
          <p:nvPr/>
        </p:nvSpPr>
        <p:spPr>
          <a:xfrm>
            <a:off x="6336631" y="2502564"/>
            <a:ext cx="5037551" cy="3698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90000"/>
              </a:lnSpc>
              <a:spcBef>
                <a:spcPts val="1000"/>
              </a:spcBef>
              <a:defRPr sz="2800">
                <a:solidFill>
                  <a:srgbClr val="2871CF"/>
                </a:solidFill>
              </a:defRPr>
            </a:pPr>
            <a:r>
              <a:t>My Story</a:t>
            </a:r>
          </a:p>
          <a:p>
            <a:pPr>
              <a:lnSpc>
                <a:spcPct val="90000"/>
              </a:lnSpc>
              <a:spcBef>
                <a:spcPts val="1000"/>
              </a:spcBef>
              <a:defRPr sz="2800">
                <a:solidFill>
                  <a:srgbClr val="2871CF"/>
                </a:solidFill>
              </a:defRPr>
            </a:pPr>
            <a:r>
              <a:t>Clients Who Benefit</a:t>
            </a:r>
          </a:p>
          <a:p>
            <a:pPr>
              <a:lnSpc>
                <a:spcPct val="90000"/>
              </a:lnSpc>
              <a:spcBef>
                <a:spcPts val="1000"/>
              </a:spcBef>
              <a:defRPr sz="2800">
                <a:solidFill>
                  <a:srgbClr val="2871CF"/>
                </a:solidFill>
              </a:defRPr>
            </a:pPr>
            <a:r>
              <a:t>History of BCST</a:t>
            </a:r>
          </a:p>
          <a:p>
            <a:pPr>
              <a:lnSpc>
                <a:spcPct val="90000"/>
              </a:lnSpc>
              <a:spcBef>
                <a:spcPts val="1000"/>
              </a:spcBef>
              <a:defRPr sz="2800">
                <a:solidFill>
                  <a:srgbClr val="2871CF"/>
                </a:solidFill>
              </a:defRPr>
            </a:pPr>
            <a:r>
              <a:t>How BCST Works</a:t>
            </a:r>
          </a:p>
          <a:p>
            <a:pPr>
              <a:lnSpc>
                <a:spcPct val="90000"/>
              </a:lnSpc>
              <a:spcBef>
                <a:spcPts val="1000"/>
              </a:spcBef>
              <a:defRPr sz="2800">
                <a:solidFill>
                  <a:srgbClr val="2871CF"/>
                </a:solidFill>
              </a:defRPr>
            </a:pPr>
            <a:r>
              <a:t>The Value of BCST</a:t>
            </a:r>
          </a:p>
          <a:p>
            <a:pPr>
              <a:lnSpc>
                <a:spcPct val="90000"/>
              </a:lnSpc>
              <a:spcBef>
                <a:spcPts val="1000"/>
              </a:spcBef>
              <a:defRPr sz="2800">
                <a:solidFill>
                  <a:srgbClr val="2871CF"/>
                </a:solidFill>
              </a:defRPr>
            </a:pPr>
            <a:r>
              <a:t>Biodynamic Perception</a:t>
            </a:r>
          </a:p>
          <a:p>
            <a:pPr>
              <a:lnSpc>
                <a:spcPct val="90000"/>
              </a:lnSpc>
              <a:spcBef>
                <a:spcPts val="1000"/>
              </a:spcBef>
              <a:defRPr sz="2800">
                <a:solidFill>
                  <a:srgbClr val="2871CF"/>
                </a:solidFill>
              </a:defRPr>
            </a:pPr>
            <a:r>
              <a:t>How to Learn More</a:t>
            </a:r>
          </a:p>
        </p:txBody>
      </p:sp>
      <p:sp>
        <p:nvSpPr>
          <p:cNvPr id="104" name="Biodynamic Craniosacral Therapy (BCST)"/>
          <p:cNvSpPr txBox="1"/>
          <p:nvPr/>
        </p:nvSpPr>
        <p:spPr>
          <a:xfrm>
            <a:off x="6336631" y="585535"/>
            <a:ext cx="3801980" cy="1549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nSpc>
                <a:spcPct val="90000"/>
              </a:lnSpc>
              <a:spcBef>
                <a:spcPts val="1000"/>
              </a:spcBef>
              <a:defRPr sz="3400" b="1">
                <a:solidFill>
                  <a:srgbClr val="2871CF"/>
                </a:solidFill>
              </a:defRPr>
            </a:lvl1pPr>
          </a:lstStyle>
          <a:p>
            <a:r>
              <a:t>Biodynamic Craniosacral Therapy (BCST)</a:t>
            </a:r>
          </a:p>
        </p:txBody>
      </p:sp>
      <p:sp>
        <p:nvSpPr>
          <p:cNvPr id="2" name="TextBox 1">
            <a:extLst>
              <a:ext uri="{FF2B5EF4-FFF2-40B4-BE49-F238E27FC236}">
                <a16:creationId xmlns:a16="http://schemas.microsoft.com/office/drawing/2014/main" id="{04F5F8AC-BFAC-704C-8D31-C0481469954F}"/>
              </a:ext>
            </a:extLst>
          </p:cNvPr>
          <p:cNvSpPr txBox="1"/>
          <p:nvPr/>
        </p:nvSpPr>
        <p:spPr>
          <a:xfrm>
            <a:off x="61893" y="6560388"/>
            <a:ext cx="3546389" cy="2333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Calibri"/>
                <a:ea typeface="Calibri"/>
                <a:cs typeface="Calibri"/>
                <a:sym typeface="Calibri"/>
              </a:rPr>
              <a:t>© 2021 Biodynamic Craniosacral Therapy Association of North America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image1.png" descr="image1.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7" name="Rectangle"/>
          <p:cNvSpPr/>
          <p:nvPr/>
        </p:nvSpPr>
        <p:spPr>
          <a:xfrm>
            <a:off x="8017" y="56148"/>
            <a:ext cx="12192003" cy="6801852"/>
          </a:xfrm>
          <a:prstGeom prst="rect">
            <a:avLst/>
          </a:prstGeom>
          <a:solidFill>
            <a:srgbClr val="2871CF">
              <a:alpha val="36000"/>
            </a:srgbClr>
          </a:solidFill>
          <a:ln w="12700">
            <a:miter lim="400000"/>
          </a:ln>
        </p:spPr>
        <p:txBody>
          <a:bodyPr lIns="45718" tIns="45718" rIns="45718" bIns="45718" anchor="ctr"/>
          <a:lstStyle/>
          <a:p>
            <a:pPr algn="ctr">
              <a:defRPr>
                <a:solidFill>
                  <a:srgbClr val="FFFFFF"/>
                </a:solidFill>
              </a:defRPr>
            </a:pPr>
            <a:endParaRPr/>
          </a:p>
        </p:txBody>
      </p:sp>
      <p:sp>
        <p:nvSpPr>
          <p:cNvPr id="108" name="Rectangle"/>
          <p:cNvSpPr/>
          <p:nvPr/>
        </p:nvSpPr>
        <p:spPr>
          <a:xfrm>
            <a:off x="20541" y="0"/>
            <a:ext cx="12217474" cy="3737811"/>
          </a:xfrm>
          <a:prstGeom prst="rect">
            <a:avLst/>
          </a:prstGeom>
          <a:solidFill>
            <a:srgbClr val="2871CF">
              <a:alpha val="66000"/>
            </a:srgbClr>
          </a:solidFill>
          <a:ln w="12700">
            <a:miter lim="400000"/>
          </a:ln>
        </p:spPr>
        <p:txBody>
          <a:bodyPr lIns="45718" tIns="45718" rIns="45718" bIns="45718" anchor="ctr"/>
          <a:lstStyle/>
          <a:p>
            <a:pPr algn="ctr">
              <a:defRPr>
                <a:solidFill>
                  <a:srgbClr val="FFFFFF"/>
                </a:solidFill>
              </a:defRPr>
            </a:pPr>
            <a:endParaRPr/>
          </a:p>
        </p:txBody>
      </p:sp>
      <p:sp>
        <p:nvSpPr>
          <p:cNvPr id="109" name="Oval"/>
          <p:cNvSpPr/>
          <p:nvPr/>
        </p:nvSpPr>
        <p:spPr>
          <a:xfrm>
            <a:off x="1312163" y="2716539"/>
            <a:ext cx="2183818" cy="2074624"/>
          </a:xfrm>
          <a:prstGeom prst="ellipse">
            <a:avLst/>
          </a:prstGeom>
          <a:solidFill>
            <a:srgbClr val="76A14A"/>
          </a:solidFill>
          <a:ln w="12700">
            <a:miter lim="400000"/>
          </a:ln>
        </p:spPr>
        <p:txBody>
          <a:bodyPr lIns="45718" tIns="45718" rIns="45718" bIns="45718" anchor="ctr"/>
          <a:lstStyle/>
          <a:p>
            <a:pPr algn="ctr">
              <a:defRPr>
                <a:solidFill>
                  <a:srgbClr val="FFFFFF"/>
                </a:solidFill>
              </a:defRPr>
            </a:pPr>
            <a:endParaRPr/>
          </a:p>
        </p:txBody>
      </p:sp>
      <p:sp>
        <p:nvSpPr>
          <p:cNvPr id="110" name="My…"/>
          <p:cNvSpPr txBox="1"/>
          <p:nvPr/>
        </p:nvSpPr>
        <p:spPr>
          <a:xfrm>
            <a:off x="1328207" y="3233891"/>
            <a:ext cx="2149644" cy="82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2400" b="1">
                <a:solidFill>
                  <a:srgbClr val="FFFFFF"/>
                </a:solidFill>
              </a:defRPr>
            </a:pPr>
            <a:r>
              <a:t>My</a:t>
            </a:r>
          </a:p>
          <a:p>
            <a:pPr algn="ctr">
              <a:defRPr sz="2400" b="1">
                <a:solidFill>
                  <a:srgbClr val="FFFFFF"/>
                </a:solidFill>
              </a:defRPr>
            </a:pPr>
            <a:r>
              <a:t>Background</a:t>
            </a:r>
          </a:p>
        </p:txBody>
      </p:sp>
      <p:sp>
        <p:nvSpPr>
          <p:cNvPr id="111" name="Oval"/>
          <p:cNvSpPr/>
          <p:nvPr/>
        </p:nvSpPr>
        <p:spPr>
          <a:xfrm>
            <a:off x="4981159" y="2716538"/>
            <a:ext cx="2183817" cy="2074625"/>
          </a:xfrm>
          <a:prstGeom prst="ellipse">
            <a:avLst/>
          </a:prstGeom>
          <a:solidFill>
            <a:srgbClr val="76A14A"/>
          </a:solidFill>
          <a:ln w="12700">
            <a:miter lim="400000"/>
          </a:ln>
        </p:spPr>
        <p:txBody>
          <a:bodyPr lIns="45718" tIns="45718" rIns="45718" bIns="45718" anchor="ctr"/>
          <a:lstStyle/>
          <a:p>
            <a:pPr algn="ctr">
              <a:defRPr>
                <a:solidFill>
                  <a:srgbClr val="FFFFFF"/>
                </a:solidFill>
              </a:defRPr>
            </a:pPr>
            <a:endParaRPr/>
          </a:p>
        </p:txBody>
      </p:sp>
      <p:sp>
        <p:nvSpPr>
          <p:cNvPr id="112" name="What Led Me to BCST"/>
          <p:cNvSpPr txBox="1"/>
          <p:nvPr/>
        </p:nvSpPr>
        <p:spPr>
          <a:xfrm>
            <a:off x="5245765" y="3338352"/>
            <a:ext cx="1716505" cy="82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400" b="1">
                <a:solidFill>
                  <a:srgbClr val="FFFFFF"/>
                </a:solidFill>
              </a:defRPr>
            </a:lvl1pPr>
          </a:lstStyle>
          <a:p>
            <a:r>
              <a:t>What Led Me to BCST</a:t>
            </a:r>
          </a:p>
        </p:txBody>
      </p:sp>
      <p:sp>
        <p:nvSpPr>
          <p:cNvPr id="113" name="Oval"/>
          <p:cNvSpPr/>
          <p:nvPr/>
        </p:nvSpPr>
        <p:spPr>
          <a:xfrm>
            <a:off x="8648717" y="2716537"/>
            <a:ext cx="2183817" cy="2074625"/>
          </a:xfrm>
          <a:prstGeom prst="ellipse">
            <a:avLst/>
          </a:prstGeom>
          <a:solidFill>
            <a:srgbClr val="76A14A"/>
          </a:solidFill>
          <a:ln w="12700">
            <a:miter lim="400000"/>
          </a:ln>
        </p:spPr>
        <p:txBody>
          <a:bodyPr lIns="45718" tIns="45718" rIns="45718" bIns="45718" anchor="ctr"/>
          <a:lstStyle/>
          <a:p>
            <a:pPr algn="ctr">
              <a:defRPr>
                <a:solidFill>
                  <a:srgbClr val="FFFFFF"/>
                </a:solidFill>
              </a:defRPr>
            </a:pPr>
            <a:endParaRPr/>
          </a:p>
        </p:txBody>
      </p:sp>
      <p:sp>
        <p:nvSpPr>
          <p:cNvPr id="114" name="Why I Love Practicing BCST"/>
          <p:cNvSpPr txBox="1"/>
          <p:nvPr/>
        </p:nvSpPr>
        <p:spPr>
          <a:xfrm>
            <a:off x="8889849" y="3153683"/>
            <a:ext cx="1743717" cy="1196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400" b="1">
                <a:solidFill>
                  <a:srgbClr val="FFFFFF"/>
                </a:solidFill>
              </a:defRPr>
            </a:lvl1pPr>
          </a:lstStyle>
          <a:p>
            <a:r>
              <a:t>Why I Love Practicing BCST</a:t>
            </a:r>
          </a:p>
        </p:txBody>
      </p:sp>
      <p:sp>
        <p:nvSpPr>
          <p:cNvPr id="115" name="My Story"/>
          <p:cNvSpPr txBox="1"/>
          <p:nvPr/>
        </p:nvSpPr>
        <p:spPr>
          <a:xfrm>
            <a:off x="3682632" y="1211180"/>
            <a:ext cx="4375099" cy="713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lnSpc>
                <a:spcPct val="90000"/>
              </a:lnSpc>
              <a:spcBef>
                <a:spcPts val="1000"/>
              </a:spcBef>
              <a:defRPr sz="4000" b="1">
                <a:solidFill>
                  <a:srgbClr val="FFFFFF"/>
                </a:solidFill>
              </a:defRPr>
            </a:lvl1pPr>
          </a:lstStyle>
          <a:p>
            <a:r>
              <a:t>My Story</a:t>
            </a:r>
          </a:p>
        </p:txBody>
      </p:sp>
      <p:sp>
        <p:nvSpPr>
          <p:cNvPr id="12" name="TextBox 11">
            <a:extLst>
              <a:ext uri="{FF2B5EF4-FFF2-40B4-BE49-F238E27FC236}">
                <a16:creationId xmlns:a16="http://schemas.microsoft.com/office/drawing/2014/main" id="{37623D15-BADD-B944-BC58-4A2D73DB7DAB}"/>
              </a:ext>
            </a:extLst>
          </p:cNvPr>
          <p:cNvSpPr txBox="1"/>
          <p:nvPr/>
        </p:nvSpPr>
        <p:spPr>
          <a:xfrm>
            <a:off x="61893" y="6560388"/>
            <a:ext cx="3546389" cy="2333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Calibri"/>
                <a:ea typeface="Calibri"/>
                <a:cs typeface="Calibri"/>
                <a:sym typeface="Calibri"/>
              </a:rPr>
              <a:t>© 2021 Biodynamic Craniosacral Therapy Association of North America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p:cNvSpPr/>
          <p:nvPr/>
        </p:nvSpPr>
        <p:spPr>
          <a:xfrm>
            <a:off x="0" y="18756"/>
            <a:ext cx="12192000" cy="6839244"/>
          </a:xfrm>
          <a:prstGeom prst="rect">
            <a:avLst/>
          </a:prstGeom>
          <a:solidFill>
            <a:srgbClr val="2871CF"/>
          </a:solidFill>
          <a:ln w="12700">
            <a:miter lim="400000"/>
          </a:ln>
        </p:spPr>
        <p:txBody>
          <a:bodyPr lIns="45718" tIns="45718" rIns="45718" bIns="45718" anchor="ctr"/>
          <a:lstStyle/>
          <a:p>
            <a:pPr algn="ctr">
              <a:defRPr>
                <a:solidFill>
                  <a:srgbClr val="FFFFFF"/>
                </a:solidFill>
              </a:defRPr>
            </a:pPr>
            <a:endParaRPr/>
          </a:p>
        </p:txBody>
      </p:sp>
      <p:pic>
        <p:nvPicPr>
          <p:cNvPr id="118" name="Picture 2" descr="Picture 2"/>
          <p:cNvPicPr>
            <a:picLocks noChangeAspect="1"/>
          </p:cNvPicPr>
          <p:nvPr/>
        </p:nvPicPr>
        <p:blipFill>
          <a:blip r:embed="rId2">
            <a:extLst/>
          </a:blip>
          <a:srcRect l="3754" r="12309"/>
          <a:stretch>
            <a:fillRect/>
          </a:stretch>
        </p:blipFill>
        <p:spPr>
          <a:xfrm rot="5400000">
            <a:off x="-40990" y="343526"/>
            <a:ext cx="3326058" cy="2971895"/>
          </a:xfrm>
          <a:prstGeom prst="rect">
            <a:avLst/>
          </a:prstGeom>
          <a:ln w="12700">
            <a:miter lim="400000"/>
          </a:ln>
        </p:spPr>
      </p:pic>
      <p:pic>
        <p:nvPicPr>
          <p:cNvPr id="119" name="Picture 4" descr="Picture 4"/>
          <p:cNvPicPr>
            <a:picLocks noChangeAspect="1"/>
          </p:cNvPicPr>
          <p:nvPr/>
        </p:nvPicPr>
        <p:blipFill>
          <a:blip r:embed="rId3">
            <a:extLst/>
          </a:blip>
          <a:srcRect l="10476" t="27469" r="27169" b="9027"/>
          <a:stretch>
            <a:fillRect/>
          </a:stretch>
        </p:blipFill>
        <p:spPr>
          <a:xfrm>
            <a:off x="136093" y="3619496"/>
            <a:ext cx="4019925" cy="3114264"/>
          </a:xfrm>
          <a:prstGeom prst="rect">
            <a:avLst/>
          </a:prstGeom>
          <a:ln w="12700">
            <a:miter lim="400000"/>
          </a:ln>
        </p:spPr>
      </p:pic>
      <p:pic>
        <p:nvPicPr>
          <p:cNvPr id="120" name="Picture 6" descr="Picture 6"/>
          <p:cNvPicPr>
            <a:picLocks noChangeAspect="1"/>
          </p:cNvPicPr>
          <p:nvPr/>
        </p:nvPicPr>
        <p:blipFill>
          <a:blip r:embed="rId4">
            <a:extLst/>
          </a:blip>
          <a:srcRect t="22776" r="4724" b="3219"/>
          <a:stretch>
            <a:fillRect/>
          </a:stretch>
        </p:blipFill>
        <p:spPr>
          <a:xfrm>
            <a:off x="4240464" y="3590599"/>
            <a:ext cx="3034978" cy="3143162"/>
          </a:xfrm>
          <a:prstGeom prst="rect">
            <a:avLst/>
          </a:prstGeom>
          <a:ln w="12700">
            <a:miter lim="400000"/>
          </a:ln>
        </p:spPr>
      </p:pic>
      <p:pic>
        <p:nvPicPr>
          <p:cNvPr id="121" name="Picture 8" descr="Picture 8"/>
          <p:cNvPicPr>
            <a:picLocks noChangeAspect="1"/>
          </p:cNvPicPr>
          <p:nvPr/>
        </p:nvPicPr>
        <p:blipFill>
          <a:blip r:embed="rId5">
            <a:extLst/>
          </a:blip>
          <a:srcRect l="695" t="39554"/>
          <a:stretch>
            <a:fillRect/>
          </a:stretch>
        </p:blipFill>
        <p:spPr>
          <a:xfrm>
            <a:off x="3186153" y="166993"/>
            <a:ext cx="4105060" cy="3331659"/>
          </a:xfrm>
          <a:prstGeom prst="rect">
            <a:avLst/>
          </a:prstGeom>
          <a:ln w="12700">
            <a:miter lim="400000"/>
          </a:ln>
        </p:spPr>
      </p:pic>
      <p:sp>
        <p:nvSpPr>
          <p:cNvPr id="122" name="Examples of Clients Who Benefit"/>
          <p:cNvSpPr txBox="1"/>
          <p:nvPr/>
        </p:nvSpPr>
        <p:spPr>
          <a:xfrm>
            <a:off x="7679445" y="1857743"/>
            <a:ext cx="4375098" cy="1080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nSpc>
                <a:spcPct val="90000"/>
              </a:lnSpc>
              <a:spcBef>
                <a:spcPts val="1000"/>
              </a:spcBef>
              <a:defRPr sz="3400" b="1">
                <a:solidFill>
                  <a:srgbClr val="FFFFFF"/>
                </a:solidFill>
              </a:defRPr>
            </a:lvl1pPr>
          </a:lstStyle>
          <a:p>
            <a:r>
              <a:t>Examples of Clients Who Benefit</a:t>
            </a:r>
          </a:p>
        </p:txBody>
      </p:sp>
      <p:sp>
        <p:nvSpPr>
          <p:cNvPr id="123" name="Because it is gentle and safe, BCST can be effective for people of all ages."/>
          <p:cNvSpPr txBox="1"/>
          <p:nvPr/>
        </p:nvSpPr>
        <p:spPr>
          <a:xfrm>
            <a:off x="7655652" y="3431440"/>
            <a:ext cx="4261435" cy="11226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nSpc>
                <a:spcPct val="90000"/>
              </a:lnSpc>
              <a:spcBef>
                <a:spcPts val="1000"/>
              </a:spcBef>
              <a:defRPr sz="2400">
                <a:solidFill>
                  <a:srgbClr val="FFFFFF"/>
                </a:solidFill>
              </a:defRPr>
            </a:lvl1pPr>
          </a:lstStyle>
          <a:p>
            <a:r>
              <a:t>Because it is gentle and safe, BCST can be effective for people of all ages. </a:t>
            </a:r>
          </a:p>
        </p:txBody>
      </p:sp>
      <p:sp>
        <p:nvSpPr>
          <p:cNvPr id="9" name="TextBox 8">
            <a:extLst>
              <a:ext uri="{FF2B5EF4-FFF2-40B4-BE49-F238E27FC236}">
                <a16:creationId xmlns:a16="http://schemas.microsoft.com/office/drawing/2014/main" id="{390AD797-DBE8-AB47-BE35-1E7728E91036}"/>
              </a:ext>
            </a:extLst>
          </p:cNvPr>
          <p:cNvSpPr txBox="1"/>
          <p:nvPr/>
        </p:nvSpPr>
        <p:spPr>
          <a:xfrm>
            <a:off x="187396" y="6667962"/>
            <a:ext cx="3546389" cy="2333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Calibri"/>
                <a:ea typeface="Calibri"/>
                <a:cs typeface="Calibri"/>
                <a:sym typeface="Calibri"/>
              </a:rPr>
              <a:t>© 2021 Biodynamic Craniosacral Therapy Association of North America</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p:cNvSpPr/>
          <p:nvPr/>
        </p:nvSpPr>
        <p:spPr>
          <a:xfrm>
            <a:off x="-12737" y="2400300"/>
            <a:ext cx="12192001" cy="2261136"/>
          </a:xfrm>
          <a:prstGeom prst="rect">
            <a:avLst/>
          </a:prstGeom>
          <a:solidFill>
            <a:srgbClr val="2871CF"/>
          </a:solidFill>
          <a:ln w="12700">
            <a:miter lim="400000"/>
          </a:ln>
        </p:spPr>
        <p:txBody>
          <a:bodyPr lIns="45718" tIns="45718" rIns="45718" bIns="45718" anchor="ctr"/>
          <a:lstStyle/>
          <a:p>
            <a:pPr algn="ctr">
              <a:defRPr>
                <a:solidFill>
                  <a:srgbClr val="FFFFFF"/>
                </a:solidFill>
              </a:defRPr>
            </a:pPr>
            <a:endParaRPr/>
          </a:p>
        </p:txBody>
      </p:sp>
      <p:sp>
        <p:nvSpPr>
          <p:cNvPr id="126" name="Andrew Still, MD, DO  1828 – 1917…"/>
          <p:cNvSpPr txBox="1"/>
          <p:nvPr/>
        </p:nvSpPr>
        <p:spPr>
          <a:xfrm>
            <a:off x="1543348" y="5291742"/>
            <a:ext cx="4539916" cy="1069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2400">
                <a:solidFill>
                  <a:srgbClr val="2871CF"/>
                </a:solidFill>
              </a:defRPr>
            </a:pPr>
            <a:r>
              <a:t>Andrew Still, MD, DO </a:t>
            </a:r>
            <a:br/>
            <a:r>
              <a:rPr sz="2000"/>
              <a:t>1828 – 1917</a:t>
            </a:r>
          </a:p>
          <a:p>
            <a:pPr algn="ctr">
              <a:defRPr sz="2000">
                <a:solidFill>
                  <a:srgbClr val="2871CF"/>
                </a:solidFill>
              </a:defRPr>
            </a:pPr>
            <a:r>
              <a:t>Father of Osteoopathic Medicine</a:t>
            </a:r>
          </a:p>
        </p:txBody>
      </p:sp>
      <p:sp>
        <p:nvSpPr>
          <p:cNvPr id="127" name="William Garner Sutherland, DO…"/>
          <p:cNvSpPr txBox="1"/>
          <p:nvPr/>
        </p:nvSpPr>
        <p:spPr>
          <a:xfrm>
            <a:off x="5995344" y="5299905"/>
            <a:ext cx="4125714" cy="764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2400">
                <a:solidFill>
                  <a:srgbClr val="2871CF"/>
                </a:solidFill>
              </a:defRPr>
            </a:pPr>
            <a:r>
              <a:t>William Garner Sutherland, DO</a:t>
            </a:r>
          </a:p>
          <a:p>
            <a:pPr algn="ctr">
              <a:defRPr sz="2000">
                <a:solidFill>
                  <a:srgbClr val="2871CF"/>
                </a:solidFill>
              </a:defRPr>
            </a:pPr>
            <a:r>
              <a:t>1873 - 1954</a:t>
            </a:r>
          </a:p>
        </p:txBody>
      </p:sp>
      <p:sp>
        <p:nvSpPr>
          <p:cNvPr id="128" name="History of BCST"/>
          <p:cNvSpPr txBox="1"/>
          <p:nvPr/>
        </p:nvSpPr>
        <p:spPr>
          <a:xfrm>
            <a:off x="4233486" y="805804"/>
            <a:ext cx="4375098" cy="713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nSpc>
                <a:spcPct val="90000"/>
              </a:lnSpc>
              <a:spcBef>
                <a:spcPts val="1000"/>
              </a:spcBef>
              <a:defRPr sz="4000" b="1">
                <a:solidFill>
                  <a:srgbClr val="2871CF"/>
                </a:solidFill>
              </a:defRPr>
            </a:lvl1pPr>
          </a:lstStyle>
          <a:p>
            <a:r>
              <a:t>History of BCST</a:t>
            </a:r>
          </a:p>
        </p:txBody>
      </p:sp>
      <p:grpSp>
        <p:nvGrpSpPr>
          <p:cNvPr id="131" name="Group 2"/>
          <p:cNvGrpSpPr/>
          <p:nvPr/>
        </p:nvGrpSpPr>
        <p:grpSpPr>
          <a:xfrm>
            <a:off x="7173275" y="2027768"/>
            <a:ext cx="2113936" cy="3077903"/>
            <a:chOff x="0" y="0"/>
            <a:chExt cx="2113934" cy="3077902"/>
          </a:xfrm>
        </p:grpSpPr>
        <p:sp>
          <p:nvSpPr>
            <p:cNvPr id="129" name="Square"/>
            <p:cNvSpPr/>
            <p:nvPr/>
          </p:nvSpPr>
          <p:spPr>
            <a:xfrm>
              <a:off x="0" y="-1"/>
              <a:ext cx="2113935" cy="3077904"/>
            </a:xfrm>
            <a:prstGeom prst="rect">
              <a:avLst/>
            </a:prstGeom>
            <a:solidFill>
              <a:srgbClr val="8CB5DF"/>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pic>
          <p:nvPicPr>
            <p:cNvPr id="130" name="F9EBEAA1-09DE-4CC1-8357-08CA1E4CB980-L0-001.jpeg" descr="F9EBEAA1-09DE-4CC1-8357-08CA1E4CB980-L0-001.jpeg"/>
            <p:cNvPicPr>
              <a:picLocks noChangeAspect="1"/>
            </p:cNvPicPr>
            <p:nvPr/>
          </p:nvPicPr>
          <p:blipFill>
            <a:blip r:embed="rId3">
              <a:extLst/>
            </a:blip>
            <a:srcRect l="3695" t="2841" r="3342" b="5679"/>
            <a:stretch>
              <a:fillRect/>
            </a:stretch>
          </p:blipFill>
          <p:spPr>
            <a:xfrm>
              <a:off x="88489" y="61809"/>
              <a:ext cx="1936955" cy="2943245"/>
            </a:xfrm>
            <a:prstGeom prst="rect">
              <a:avLst/>
            </a:prstGeom>
            <a:ln w="12700" cap="flat">
              <a:noFill/>
              <a:miter lim="400000"/>
            </a:ln>
            <a:effectLst/>
          </p:spPr>
        </p:pic>
      </p:grpSp>
      <p:grpSp>
        <p:nvGrpSpPr>
          <p:cNvPr id="134" name="Group 1"/>
          <p:cNvGrpSpPr/>
          <p:nvPr/>
        </p:nvGrpSpPr>
        <p:grpSpPr>
          <a:xfrm>
            <a:off x="2821857" y="2003226"/>
            <a:ext cx="2113935" cy="3077903"/>
            <a:chOff x="0" y="0"/>
            <a:chExt cx="2113934" cy="3077902"/>
          </a:xfrm>
        </p:grpSpPr>
        <p:sp>
          <p:nvSpPr>
            <p:cNvPr id="132" name="Square"/>
            <p:cNvSpPr/>
            <p:nvPr/>
          </p:nvSpPr>
          <p:spPr>
            <a:xfrm>
              <a:off x="0" y="-1"/>
              <a:ext cx="2113935" cy="3077904"/>
            </a:xfrm>
            <a:prstGeom prst="rect">
              <a:avLst/>
            </a:prstGeom>
            <a:solidFill>
              <a:srgbClr val="8CB5DF"/>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pic>
          <p:nvPicPr>
            <p:cNvPr id="133" name="9E557464-ADCB-49F7-BE38-7C363D9FAD1F-L0-001.jpeg" descr="9E557464-ADCB-49F7-BE38-7C363D9FAD1F-L0-001.jpeg"/>
            <p:cNvPicPr>
              <a:picLocks noChangeAspect="1"/>
            </p:cNvPicPr>
            <p:nvPr/>
          </p:nvPicPr>
          <p:blipFill>
            <a:blip r:embed="rId4">
              <a:extLst/>
            </a:blip>
            <a:srcRect l="4786" t="4639" r="6827" b="6889"/>
            <a:stretch>
              <a:fillRect/>
            </a:stretch>
          </p:blipFill>
          <p:spPr>
            <a:xfrm>
              <a:off x="78745" y="120540"/>
              <a:ext cx="1946357" cy="2870369"/>
            </a:xfrm>
            <a:prstGeom prst="rect">
              <a:avLst/>
            </a:prstGeom>
            <a:ln w="12700" cap="flat">
              <a:noFill/>
              <a:miter lim="400000"/>
            </a:ln>
            <a:effectLst/>
          </p:spPr>
        </p:pic>
      </p:grpSp>
      <p:sp>
        <p:nvSpPr>
          <p:cNvPr id="12" name="TextBox 11">
            <a:extLst>
              <a:ext uri="{FF2B5EF4-FFF2-40B4-BE49-F238E27FC236}">
                <a16:creationId xmlns:a16="http://schemas.microsoft.com/office/drawing/2014/main" id="{FDDE4F2F-2EF7-9F4E-9A66-1D53619851F3}"/>
              </a:ext>
            </a:extLst>
          </p:cNvPr>
          <p:cNvSpPr txBox="1"/>
          <p:nvPr/>
        </p:nvSpPr>
        <p:spPr>
          <a:xfrm>
            <a:off x="61893" y="6560388"/>
            <a:ext cx="3546389" cy="2333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50" b="0" i="0" u="none" strike="noStrike" cap="none" spc="0" normalizeH="0" baseline="0" dirty="0">
                <a:ln>
                  <a:noFill/>
                </a:ln>
                <a:solidFill>
                  <a:schemeClr val="bg1">
                    <a:lumMod val="50000"/>
                  </a:schemeClr>
                </a:solidFill>
                <a:effectLst/>
                <a:uFillTx/>
                <a:latin typeface="Calibri"/>
                <a:ea typeface="Calibri"/>
                <a:cs typeface="Calibri"/>
                <a:sym typeface="Calibri"/>
              </a:rPr>
              <a:t>© 2021 Biodynamic Craniosacral Therapy Association of North America</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p:cNvSpPr/>
          <p:nvPr/>
        </p:nvSpPr>
        <p:spPr>
          <a:xfrm>
            <a:off x="0" y="1087185"/>
            <a:ext cx="12192000" cy="4683630"/>
          </a:xfrm>
          <a:prstGeom prst="rect">
            <a:avLst/>
          </a:prstGeom>
          <a:solidFill>
            <a:srgbClr val="2871CF"/>
          </a:solidFill>
          <a:ln w="12700">
            <a:miter lim="400000"/>
          </a:ln>
        </p:spPr>
        <p:txBody>
          <a:bodyPr lIns="45718" tIns="45718" rIns="45718" bIns="45718" anchor="ctr"/>
          <a:lstStyle/>
          <a:p>
            <a:pPr algn="ctr">
              <a:defRPr>
                <a:solidFill>
                  <a:srgbClr val="FFFFFF"/>
                </a:solidFill>
              </a:defRPr>
            </a:pPr>
            <a:endParaRPr/>
          </a:p>
        </p:txBody>
      </p:sp>
      <p:sp>
        <p:nvSpPr>
          <p:cNvPr id="139" name="Extends from cranium (skull) down to the bottom of the sacrum (tailbone)…"/>
          <p:cNvSpPr txBox="1"/>
          <p:nvPr/>
        </p:nvSpPr>
        <p:spPr>
          <a:xfrm>
            <a:off x="6582805" y="2922016"/>
            <a:ext cx="5346125" cy="2301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400">
                <a:solidFill>
                  <a:srgbClr val="FFFFFF"/>
                </a:solidFill>
              </a:defRPr>
            </a:pPr>
            <a:r>
              <a:t>Extends from cranium (skull) down to the bottom of the sacrum (tailbone)</a:t>
            </a:r>
            <a:endParaRPr>
              <a:solidFill>
                <a:srgbClr val="2871CF"/>
              </a:solidFill>
            </a:endParaRPr>
          </a:p>
          <a:p>
            <a:pPr>
              <a:defRPr sz="2400">
                <a:solidFill>
                  <a:srgbClr val="FFFFFF"/>
                </a:solidFill>
              </a:defRPr>
            </a:pPr>
            <a:endParaRPr>
              <a:solidFill>
                <a:srgbClr val="2871CF"/>
              </a:solidFill>
            </a:endParaRPr>
          </a:p>
          <a:p>
            <a:pPr>
              <a:defRPr sz="2400">
                <a:solidFill>
                  <a:srgbClr val="FFFFFF"/>
                </a:solidFill>
              </a:defRPr>
            </a:pPr>
            <a:r>
              <a:t>Governs the health of the nervous system, which influences every other system in the body</a:t>
            </a:r>
          </a:p>
        </p:txBody>
      </p:sp>
      <p:sp>
        <p:nvSpPr>
          <p:cNvPr id="140" name="How BCST Works:…"/>
          <p:cNvSpPr txBox="1"/>
          <p:nvPr/>
        </p:nvSpPr>
        <p:spPr>
          <a:xfrm>
            <a:off x="6603939" y="1356394"/>
            <a:ext cx="4982387" cy="1162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90000"/>
              </a:lnSpc>
              <a:spcBef>
                <a:spcPts val="1000"/>
              </a:spcBef>
              <a:defRPr sz="3000" b="1" i="1">
                <a:solidFill>
                  <a:srgbClr val="FFFFFF"/>
                </a:solidFill>
              </a:defRPr>
            </a:pPr>
            <a:r>
              <a:t>How BCST Works</a:t>
            </a:r>
            <a:endParaRPr sz="3600"/>
          </a:p>
          <a:p>
            <a:pPr>
              <a:lnSpc>
                <a:spcPct val="90000"/>
              </a:lnSpc>
              <a:spcBef>
                <a:spcPts val="1000"/>
              </a:spcBef>
              <a:defRPr sz="3400" b="1">
                <a:solidFill>
                  <a:srgbClr val="FFFFFF"/>
                </a:solidFill>
              </a:defRPr>
            </a:pPr>
            <a:r>
              <a:t>The Craniosacral System</a:t>
            </a:r>
          </a:p>
        </p:txBody>
      </p:sp>
      <p:pic>
        <p:nvPicPr>
          <p:cNvPr id="141" name="cst_image_1.jpg" descr="cst_image_1.jpg"/>
          <p:cNvPicPr>
            <a:picLocks noChangeAspect="1"/>
          </p:cNvPicPr>
          <p:nvPr/>
        </p:nvPicPr>
        <p:blipFill>
          <a:blip r:embed="rId3">
            <a:extLst/>
          </a:blip>
          <a:stretch>
            <a:fillRect/>
          </a:stretch>
        </p:blipFill>
        <p:spPr>
          <a:xfrm>
            <a:off x="15821" y="1083709"/>
            <a:ext cx="6254107" cy="4690582"/>
          </a:xfrm>
          <a:prstGeom prst="rect">
            <a:avLst/>
          </a:prstGeom>
          <a:ln w="12700">
            <a:miter lim="400000"/>
          </a:ln>
        </p:spPr>
      </p:pic>
      <p:sp>
        <p:nvSpPr>
          <p:cNvPr id="6" name="TextBox 5">
            <a:extLst>
              <a:ext uri="{FF2B5EF4-FFF2-40B4-BE49-F238E27FC236}">
                <a16:creationId xmlns:a16="http://schemas.microsoft.com/office/drawing/2014/main" id="{D0DEEE07-1C45-DE40-A173-BC40E7CCE791}"/>
              </a:ext>
            </a:extLst>
          </p:cNvPr>
          <p:cNvSpPr txBox="1"/>
          <p:nvPr/>
        </p:nvSpPr>
        <p:spPr>
          <a:xfrm>
            <a:off x="61893" y="6560388"/>
            <a:ext cx="3546389" cy="2333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50" b="0" i="0" u="none" strike="noStrike" cap="none" spc="0" normalizeH="0" baseline="0" dirty="0">
                <a:ln>
                  <a:noFill/>
                </a:ln>
                <a:solidFill>
                  <a:schemeClr val="bg1">
                    <a:lumMod val="50000"/>
                  </a:schemeClr>
                </a:solidFill>
                <a:effectLst/>
                <a:uFillTx/>
                <a:latin typeface="Calibri"/>
                <a:ea typeface="Calibri"/>
                <a:cs typeface="Calibri"/>
                <a:sym typeface="Calibri"/>
              </a:rPr>
              <a:t>© 2021 Biodynamic Craniosacral Therapy Association of North America</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623100EB-AED0-4128-AA62-49629393A342-L0-001.jpeg" descr="623100EB-AED0-4128-AA62-49629393A342-L0-001.jpeg"/>
          <p:cNvPicPr>
            <a:picLocks noChangeAspect="1"/>
          </p:cNvPicPr>
          <p:nvPr/>
        </p:nvPicPr>
        <p:blipFill>
          <a:blip r:embed="rId2">
            <a:extLst/>
          </a:blip>
          <a:srcRect l="17454"/>
          <a:stretch>
            <a:fillRect/>
          </a:stretch>
        </p:blipFill>
        <p:spPr>
          <a:xfrm>
            <a:off x="0" y="0"/>
            <a:ext cx="10064009" cy="6858000"/>
          </a:xfrm>
          <a:prstGeom prst="rect">
            <a:avLst/>
          </a:prstGeom>
          <a:ln w="12700">
            <a:miter lim="400000"/>
          </a:ln>
        </p:spPr>
      </p:pic>
      <p:sp>
        <p:nvSpPr>
          <p:cNvPr id="146" name="Rectangle"/>
          <p:cNvSpPr/>
          <p:nvPr/>
        </p:nvSpPr>
        <p:spPr>
          <a:xfrm>
            <a:off x="7267075" y="18756"/>
            <a:ext cx="4924925" cy="6839244"/>
          </a:xfrm>
          <a:prstGeom prst="rect">
            <a:avLst/>
          </a:prstGeom>
          <a:solidFill>
            <a:srgbClr val="2871CF"/>
          </a:solidFill>
          <a:ln w="12700">
            <a:miter lim="400000"/>
          </a:ln>
        </p:spPr>
        <p:txBody>
          <a:bodyPr lIns="45718" tIns="45718" rIns="45718" bIns="45718" anchor="ctr"/>
          <a:lstStyle/>
          <a:p>
            <a:pPr algn="ctr">
              <a:defRPr>
                <a:solidFill>
                  <a:srgbClr val="FFFFFF"/>
                </a:solidFill>
              </a:defRPr>
            </a:pPr>
            <a:endParaRPr/>
          </a:p>
        </p:txBody>
      </p:sp>
      <p:sp>
        <p:nvSpPr>
          <p:cNvPr id="147" name="How BCST Works…"/>
          <p:cNvSpPr txBox="1"/>
          <p:nvPr/>
        </p:nvSpPr>
        <p:spPr>
          <a:xfrm>
            <a:off x="7606809" y="2465614"/>
            <a:ext cx="4245459" cy="2980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90000"/>
              </a:lnSpc>
              <a:spcBef>
                <a:spcPts val="1000"/>
              </a:spcBef>
              <a:defRPr sz="2600">
                <a:solidFill>
                  <a:srgbClr val="FFFFFF"/>
                </a:solidFill>
              </a:defRPr>
            </a:pPr>
            <a:r>
              <a:t>BCST is based on the principle that the body is always working toward health.</a:t>
            </a:r>
            <a:endParaRPr sz="2800"/>
          </a:p>
          <a:p>
            <a:pPr>
              <a:lnSpc>
                <a:spcPct val="90000"/>
              </a:lnSpc>
              <a:spcBef>
                <a:spcPts val="1000"/>
              </a:spcBef>
              <a:defRPr sz="2800">
                <a:solidFill>
                  <a:srgbClr val="FFFFFF"/>
                </a:solidFill>
              </a:defRPr>
            </a:pPr>
            <a:endParaRPr sz="2800"/>
          </a:p>
          <a:p>
            <a:pPr>
              <a:lnSpc>
                <a:spcPct val="90000"/>
              </a:lnSpc>
              <a:spcBef>
                <a:spcPts val="1000"/>
              </a:spcBef>
              <a:defRPr sz="2600">
                <a:solidFill>
                  <a:srgbClr val="FFFFFF"/>
                </a:solidFill>
              </a:defRPr>
            </a:pPr>
            <a:r>
              <a:t>It sets conditions for the body to access its own natural, inherent healing capacities.</a:t>
            </a:r>
          </a:p>
        </p:txBody>
      </p:sp>
      <p:sp>
        <p:nvSpPr>
          <p:cNvPr id="148" name="How BCST Works:…"/>
          <p:cNvSpPr txBox="1"/>
          <p:nvPr/>
        </p:nvSpPr>
        <p:spPr>
          <a:xfrm>
            <a:off x="7606809" y="988968"/>
            <a:ext cx="4982387" cy="1162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90000"/>
              </a:lnSpc>
              <a:spcBef>
                <a:spcPts val="1000"/>
              </a:spcBef>
              <a:defRPr sz="3000" b="1" i="1">
                <a:solidFill>
                  <a:srgbClr val="FFFFFF"/>
                </a:solidFill>
              </a:defRPr>
            </a:pPr>
            <a:r>
              <a:t>How BCST Works</a:t>
            </a:r>
            <a:endParaRPr sz="3600">
              <a:solidFill>
                <a:srgbClr val="2871CF"/>
              </a:solidFill>
            </a:endParaRPr>
          </a:p>
          <a:p>
            <a:pPr>
              <a:lnSpc>
                <a:spcPct val="90000"/>
              </a:lnSpc>
              <a:spcBef>
                <a:spcPts val="1000"/>
              </a:spcBef>
              <a:defRPr sz="3400" b="1">
                <a:solidFill>
                  <a:srgbClr val="FFFFFF"/>
                </a:solidFill>
              </a:defRPr>
            </a:pPr>
            <a:r>
              <a:t>Inherent Health</a:t>
            </a:r>
          </a:p>
        </p:txBody>
      </p:sp>
      <p:sp>
        <p:nvSpPr>
          <p:cNvPr id="6" name="TextBox 5">
            <a:extLst>
              <a:ext uri="{FF2B5EF4-FFF2-40B4-BE49-F238E27FC236}">
                <a16:creationId xmlns:a16="http://schemas.microsoft.com/office/drawing/2014/main" id="{A1400DEA-384C-144A-B24C-477202B4CBB2}"/>
              </a:ext>
            </a:extLst>
          </p:cNvPr>
          <p:cNvSpPr txBox="1"/>
          <p:nvPr/>
        </p:nvSpPr>
        <p:spPr>
          <a:xfrm>
            <a:off x="61893" y="6560388"/>
            <a:ext cx="3546389" cy="2333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Calibri"/>
                <a:ea typeface="Calibri"/>
                <a:cs typeface="Calibri"/>
                <a:sym typeface="Calibri"/>
              </a:rPr>
              <a:t>© 2021 Biodynamic Craniosacral Therapy Association of North America</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How BCST Works…"/>
          <p:cNvSpPr txBox="1"/>
          <p:nvPr/>
        </p:nvSpPr>
        <p:spPr>
          <a:xfrm>
            <a:off x="2098343" y="961832"/>
            <a:ext cx="5505854" cy="1077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72000"/>
              </a:lnSpc>
              <a:spcBef>
                <a:spcPts val="1000"/>
              </a:spcBef>
              <a:defRPr sz="3000" b="1" i="1">
                <a:solidFill>
                  <a:srgbClr val="2871CF"/>
                </a:solidFill>
              </a:defRPr>
            </a:pPr>
            <a:r>
              <a:t>How BCST Works</a:t>
            </a:r>
            <a:endParaRPr sz="2300"/>
          </a:p>
          <a:p>
            <a:pPr>
              <a:lnSpc>
                <a:spcPct val="72000"/>
              </a:lnSpc>
              <a:spcBef>
                <a:spcPts val="1000"/>
              </a:spcBef>
              <a:defRPr sz="3400" b="1">
                <a:solidFill>
                  <a:srgbClr val="2871CF"/>
                </a:solidFill>
              </a:defRPr>
            </a:pPr>
            <a:r>
              <a:t>A Biodynamic Approach</a:t>
            </a:r>
          </a:p>
        </p:txBody>
      </p:sp>
      <p:sp>
        <p:nvSpPr>
          <p:cNvPr id="151" name="Rectangle"/>
          <p:cNvSpPr/>
          <p:nvPr/>
        </p:nvSpPr>
        <p:spPr>
          <a:xfrm>
            <a:off x="1987067" y="2189017"/>
            <a:ext cx="3852672" cy="3377186"/>
          </a:xfrm>
          <a:prstGeom prst="rect">
            <a:avLst/>
          </a:prstGeom>
          <a:solidFill>
            <a:srgbClr val="D7E6F4"/>
          </a:solidFill>
          <a:ln w="12700">
            <a:miter lim="400000"/>
          </a:ln>
          <a:effectLst>
            <a:outerShdw blurRad="50800" dist="38100" dir="2700000" rotWithShape="0">
              <a:srgbClr val="959595">
                <a:alpha val="40000"/>
              </a:srgbClr>
            </a:outerShdw>
          </a:effectLst>
        </p:spPr>
        <p:txBody>
          <a:bodyPr lIns="45718" tIns="45718" rIns="45718" bIns="45718" anchor="ctr"/>
          <a:lstStyle/>
          <a:p>
            <a:pPr algn="ctr">
              <a:defRPr>
                <a:solidFill>
                  <a:srgbClr val="FFFFFF"/>
                </a:solidFill>
              </a:defRPr>
            </a:pPr>
            <a:endParaRPr/>
          </a:p>
        </p:txBody>
      </p:sp>
      <p:sp>
        <p:nvSpPr>
          <p:cNvPr id="152" name="Rectangle"/>
          <p:cNvSpPr/>
          <p:nvPr/>
        </p:nvSpPr>
        <p:spPr>
          <a:xfrm>
            <a:off x="6676483" y="2189017"/>
            <a:ext cx="3852672" cy="3377186"/>
          </a:xfrm>
          <a:prstGeom prst="rect">
            <a:avLst/>
          </a:prstGeom>
          <a:solidFill>
            <a:srgbClr val="D7E6F4"/>
          </a:solidFill>
          <a:ln w="12700">
            <a:miter lim="400000"/>
          </a:ln>
          <a:effectLst>
            <a:outerShdw blurRad="50800" dist="38100" dir="2700000" rotWithShape="0">
              <a:srgbClr val="959595">
                <a:alpha val="40000"/>
              </a:srgbClr>
            </a:outerShdw>
          </a:effectLst>
        </p:spPr>
        <p:txBody>
          <a:bodyPr lIns="45718" tIns="45718" rIns="45718" bIns="45718" anchor="ctr"/>
          <a:lstStyle/>
          <a:p>
            <a:pPr algn="ctr">
              <a:defRPr>
                <a:solidFill>
                  <a:srgbClr val="FFFFFF"/>
                </a:solidFill>
              </a:defRPr>
            </a:pPr>
            <a:endParaRPr/>
          </a:p>
        </p:txBody>
      </p:sp>
      <p:sp>
        <p:nvSpPr>
          <p:cNvPr id="153" name="Biodynamic"/>
          <p:cNvSpPr txBox="1"/>
          <p:nvPr/>
        </p:nvSpPr>
        <p:spPr>
          <a:xfrm>
            <a:off x="2627174" y="2701564"/>
            <a:ext cx="2572459" cy="535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lnSpc>
                <a:spcPct val="90000"/>
              </a:lnSpc>
              <a:spcBef>
                <a:spcPts val="1000"/>
              </a:spcBef>
              <a:defRPr sz="2800" b="1">
                <a:solidFill>
                  <a:srgbClr val="2871CF"/>
                </a:solidFill>
              </a:defRPr>
            </a:lvl1pPr>
          </a:lstStyle>
          <a:p>
            <a:r>
              <a:t>Biodynamic</a:t>
            </a:r>
          </a:p>
        </p:txBody>
      </p:sp>
      <p:sp>
        <p:nvSpPr>
          <p:cNvPr id="154" name="Biomechanical"/>
          <p:cNvSpPr txBox="1"/>
          <p:nvPr/>
        </p:nvSpPr>
        <p:spPr>
          <a:xfrm>
            <a:off x="6970494" y="2701564"/>
            <a:ext cx="3264652" cy="535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lnSpc>
                <a:spcPct val="90000"/>
              </a:lnSpc>
              <a:spcBef>
                <a:spcPts val="1000"/>
              </a:spcBef>
              <a:defRPr sz="2800" b="1">
                <a:solidFill>
                  <a:srgbClr val="2871CF"/>
                </a:solidFill>
              </a:defRPr>
            </a:lvl1pPr>
          </a:lstStyle>
          <a:p>
            <a:r>
              <a:t>Biomechanical</a:t>
            </a:r>
          </a:p>
        </p:txBody>
      </p:sp>
      <p:sp>
        <p:nvSpPr>
          <p:cNvPr id="155" name="Using a protocol  applying pressure or manipulation to address a body condition"/>
          <p:cNvSpPr txBox="1"/>
          <p:nvPr/>
        </p:nvSpPr>
        <p:spPr>
          <a:xfrm>
            <a:off x="6970494" y="3401740"/>
            <a:ext cx="3264652" cy="1564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2400">
                <a:solidFill>
                  <a:srgbClr val="2871CF"/>
                </a:solidFill>
              </a:defRPr>
            </a:pPr>
            <a:r>
              <a:t>Using a protocol </a:t>
            </a:r>
            <a:br/>
            <a:r>
              <a:t>applying pressure or manipulation to address a body condition</a:t>
            </a:r>
          </a:p>
        </p:txBody>
      </p:sp>
      <p:sp>
        <p:nvSpPr>
          <p:cNvPr id="156" name="Taking in the whole field of the body and helping the the body’s natural healing ability to emerge"/>
          <p:cNvSpPr txBox="1"/>
          <p:nvPr/>
        </p:nvSpPr>
        <p:spPr>
          <a:xfrm>
            <a:off x="2301388" y="3401740"/>
            <a:ext cx="3301690" cy="1564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400">
                <a:solidFill>
                  <a:srgbClr val="2871CF"/>
                </a:solidFill>
              </a:defRPr>
            </a:lvl1pPr>
          </a:lstStyle>
          <a:p>
            <a:r>
              <a:t>Taking in the whole field of the body and helping the the body’s natural healing ability to emerge</a:t>
            </a:r>
          </a:p>
        </p:txBody>
      </p:sp>
      <p:sp>
        <p:nvSpPr>
          <p:cNvPr id="9" name="TextBox 8">
            <a:extLst>
              <a:ext uri="{FF2B5EF4-FFF2-40B4-BE49-F238E27FC236}">
                <a16:creationId xmlns:a16="http://schemas.microsoft.com/office/drawing/2014/main" id="{2A7208CF-D55C-9143-9494-164D22425CED}"/>
              </a:ext>
            </a:extLst>
          </p:cNvPr>
          <p:cNvSpPr txBox="1"/>
          <p:nvPr/>
        </p:nvSpPr>
        <p:spPr>
          <a:xfrm>
            <a:off x="61893" y="6560388"/>
            <a:ext cx="3546389" cy="2333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50" b="0" i="0" u="none" strike="noStrike" cap="none" spc="0" normalizeH="0" baseline="0" dirty="0">
                <a:ln>
                  <a:noFill/>
                </a:ln>
                <a:solidFill>
                  <a:schemeClr val="bg1">
                    <a:lumMod val="50000"/>
                  </a:schemeClr>
                </a:solidFill>
                <a:effectLst/>
                <a:uFillTx/>
                <a:latin typeface="Calibri"/>
                <a:ea typeface="Calibri"/>
                <a:cs typeface="Calibri"/>
                <a:sym typeface="Calibri"/>
              </a:rPr>
              <a:t>© 2021 Biodynamic Craniosacral Therapy Association of North America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2" descr="Picture 2"/>
          <p:cNvPicPr>
            <a:picLocks noChangeAspect="1"/>
          </p:cNvPicPr>
          <p:nvPr/>
        </p:nvPicPr>
        <p:blipFill>
          <a:blip r:embed="rId2">
            <a:extLst/>
          </a:blip>
          <a:srcRect t="7455"/>
          <a:stretch>
            <a:fillRect/>
          </a:stretch>
        </p:blipFill>
        <p:spPr>
          <a:xfrm>
            <a:off x="0" y="-1"/>
            <a:ext cx="12192000" cy="6858001"/>
          </a:xfrm>
          <a:prstGeom prst="rect">
            <a:avLst/>
          </a:prstGeom>
          <a:ln w="12700">
            <a:miter lim="400000"/>
          </a:ln>
        </p:spPr>
      </p:pic>
      <p:sp>
        <p:nvSpPr>
          <p:cNvPr id="159" name="A Holistic View…"/>
          <p:cNvSpPr txBox="1"/>
          <p:nvPr/>
        </p:nvSpPr>
        <p:spPr>
          <a:xfrm>
            <a:off x="4494826" y="1516069"/>
            <a:ext cx="4375097" cy="4794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90000"/>
              </a:lnSpc>
              <a:spcBef>
                <a:spcPts val="1000"/>
              </a:spcBef>
              <a:defRPr sz="3600" b="1">
                <a:solidFill>
                  <a:srgbClr val="FFFFFF"/>
                </a:solidFill>
              </a:defRPr>
            </a:pPr>
            <a:r>
              <a:t>A Holistic View</a:t>
            </a:r>
            <a:endParaRPr sz="2800"/>
          </a:p>
          <a:p>
            <a:pPr>
              <a:lnSpc>
                <a:spcPct val="90000"/>
              </a:lnSpc>
              <a:spcBef>
                <a:spcPts val="1000"/>
              </a:spcBef>
              <a:defRPr sz="2800" b="1">
                <a:solidFill>
                  <a:srgbClr val="FFFFFF"/>
                </a:solidFill>
              </a:defRPr>
            </a:pPr>
            <a:endParaRPr sz="2800"/>
          </a:p>
          <a:p>
            <a:pPr>
              <a:lnSpc>
                <a:spcPct val="90000"/>
              </a:lnSpc>
              <a:spcBef>
                <a:spcPts val="1000"/>
              </a:spcBef>
              <a:defRPr sz="2400">
                <a:solidFill>
                  <a:srgbClr val="FFFFFF"/>
                </a:solidFill>
              </a:defRPr>
            </a:pPr>
            <a:r>
              <a:t>BCST helps bring forward your body’s expression of wholeness and wellness. </a:t>
            </a:r>
            <a:br/>
            <a:endParaRPr/>
          </a:p>
          <a:p>
            <a:pPr>
              <a:lnSpc>
                <a:spcPct val="90000"/>
              </a:lnSpc>
              <a:spcBef>
                <a:spcPts val="1000"/>
              </a:spcBef>
              <a:defRPr sz="2400">
                <a:solidFill>
                  <a:srgbClr val="FFFFFF"/>
                </a:solidFill>
              </a:defRPr>
            </a:pPr>
            <a:r>
              <a:t>It helps the body remember, reorient to, and renew the health that is never lost.</a:t>
            </a:r>
            <a:endParaRPr sz="2800"/>
          </a:p>
          <a:p>
            <a:pPr>
              <a:lnSpc>
                <a:spcPct val="90000"/>
              </a:lnSpc>
              <a:spcBef>
                <a:spcPts val="1000"/>
              </a:spcBef>
              <a:defRPr sz="2800">
                <a:solidFill>
                  <a:srgbClr val="FFFFFF"/>
                </a:solidFill>
              </a:defRPr>
            </a:pPr>
            <a:endParaRPr sz="2800"/>
          </a:p>
        </p:txBody>
      </p:sp>
      <p:sp>
        <p:nvSpPr>
          <p:cNvPr id="4" name="TextBox 3">
            <a:extLst>
              <a:ext uri="{FF2B5EF4-FFF2-40B4-BE49-F238E27FC236}">
                <a16:creationId xmlns:a16="http://schemas.microsoft.com/office/drawing/2014/main" id="{5D50631A-993F-2E4D-B7F4-66FEDABAC71D}"/>
              </a:ext>
            </a:extLst>
          </p:cNvPr>
          <p:cNvSpPr txBox="1"/>
          <p:nvPr/>
        </p:nvSpPr>
        <p:spPr>
          <a:xfrm>
            <a:off x="61893" y="6560388"/>
            <a:ext cx="3546389" cy="2333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Calibri"/>
                <a:ea typeface="Calibri"/>
                <a:cs typeface="Calibri"/>
                <a:sym typeface="Calibri"/>
              </a:rPr>
              <a:t>© 2021 Biodynamic Craniosacral Therapy Association of North America</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TotalTime>
  <Words>946</Words>
  <Application>Microsoft Macintosh PowerPoint</Application>
  <PresentationFormat>Widescreen</PresentationFormat>
  <Paragraphs>81</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Garamond</vt:lpstr>
      <vt:lpstr>Lucida Grande</vt:lpstr>
      <vt:lpstr>White</vt:lpstr>
      <vt:lpstr>FEEL THE CALM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FEEL THE CALM</dc:title>
  <cp:lastModifiedBy>Sheryl L.</cp:lastModifiedBy>
  <cp:revision>9</cp:revision>
  <dcterms:modified xsi:type="dcterms:W3CDTF">2021-03-31T21:28:33Z</dcterms:modified>
</cp:coreProperties>
</file>